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5"/>
  </p:notesMasterIdLst>
  <p:handoutMasterIdLst>
    <p:handoutMasterId r:id="rId6"/>
  </p:handoutMasterIdLst>
  <p:sldIdLst>
    <p:sldId id="258" r:id="rId2"/>
    <p:sldId id="262" r:id="rId3"/>
    <p:sldId id="263" r:id="rId4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182" autoAdjust="0"/>
  </p:normalViewPr>
  <p:slideViewPr>
    <p:cSldViewPr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768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B461C39-3AED-4AFD-88E8-54C852B6068E}" type="datetime1">
              <a:rPr lang="es-ES" smtClean="0">
                <a:solidFill>
                  <a:schemeClr val="tx2"/>
                </a:solidFill>
              </a:rPr>
              <a:t>30/11/2020</a:t>
            </a:fld>
            <a:endParaRPr lang="es-ES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>
              <a:solidFill>
                <a:schemeClr val="tx2"/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C8CF64D-83A4-44A6-BBD9-5038DA769B59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BBF81A0-ADA6-4623-BE4F-40CFB8BBCB3D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590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l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 descr="Pila de libros"/>
          <p:cNvGrpSpPr/>
          <p:nvPr userDrawn="1"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Imagen 8" descr="Pila de libr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C2859-6A9F-4A95-A055-2632BA1C39C9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B6467D1-102A-4869-B308-01963076E426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106B2-BAB9-42B6-84C7-8C1DBD98FF46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4E7C5-48D3-49E6-A2D8-AE83368C8BF2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Pila de libr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877994-B49D-4C44-8C46-0D8AC66A74F4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D29D62-DF3D-4A12-B2FF-19D66AC022B6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592C68-8513-4015-B808-8FE316E1535D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1F7D71-08B8-4AE7-8B3F-7FCAAFEDF597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3E73C-1883-4B73-9948-D58B008AD99C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7808D56-6839-46C7-8BE8-D2C18D762F75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53348-C49F-43BD-AFE5-AA20F3B86BD8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FDBB6757-FC6B-4167-B678-63C4280B45C1}" type="datetime1">
              <a:rPr lang="es-ES" noProof="0" smtClean="0"/>
              <a:t>30/11/2020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474112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i.powerbi.com/v1.0/myorg/admin/dataflows" TargetMode="External"/><Relationship Id="rId2" Type="http://schemas.openxmlformats.org/officeDocument/2006/relationships/hyperlink" Target="https://api.powerbi.com/v1.0/myorg/admin/dataset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api.powerbi.com/v1.0/myorg/admin/dashboards" TargetMode="External"/><Relationship Id="rId4" Type="http://schemas.openxmlformats.org/officeDocument/2006/relationships/hyperlink" Target="https://api.powerbi.com/v1.0/myorg/admin/report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56154" y="2767385"/>
            <a:ext cx="7008574" cy="1453703"/>
          </a:xfrm>
        </p:spPr>
        <p:txBody>
          <a:bodyPr rtlCol="0">
            <a:normAutofit/>
          </a:bodyPr>
          <a:lstStyle/>
          <a:p>
            <a:pPr rtl="0"/>
            <a:r>
              <a:rPr lang="en-US" sz="3200" dirty="0" err="1">
                <a:solidFill>
                  <a:srgbClr val="FF0000"/>
                </a:solidFill>
              </a:rPr>
              <a:t>Creando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nuestro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modelo</a:t>
            </a:r>
            <a:r>
              <a:rPr lang="en-US" sz="3200" dirty="0">
                <a:solidFill>
                  <a:srgbClr val="FF0000"/>
                </a:solidFill>
              </a:rPr>
              <a:t> de </a:t>
            </a:r>
            <a:r>
              <a:rPr lang="en-US" sz="3200" dirty="0" err="1">
                <a:solidFill>
                  <a:srgbClr val="FF0000"/>
                </a:solidFill>
              </a:rPr>
              <a:t>datos</a:t>
            </a:r>
            <a:r>
              <a:rPr lang="en-US" sz="3200" dirty="0">
                <a:solidFill>
                  <a:srgbClr val="FF0000"/>
                </a:solidFill>
              </a:rPr>
              <a:t> (I). </a:t>
            </a:r>
            <a:r>
              <a:rPr lang="en-US" sz="3200" dirty="0" err="1">
                <a:solidFill>
                  <a:srgbClr val="FF0000"/>
                </a:solidFill>
              </a:rPr>
              <a:t>Grupos</a:t>
            </a:r>
            <a:r>
              <a:rPr lang="en-US" sz="3200" dirty="0">
                <a:solidFill>
                  <a:srgbClr val="FF0000"/>
                </a:solidFill>
              </a:rPr>
              <a:t>, datasets, dataflows, reports y dashboards</a:t>
            </a:r>
            <a:endParaRPr lang="es-ES" sz="3200" dirty="0">
              <a:solidFill>
                <a:srgbClr val="FF000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5877272"/>
            <a:ext cx="7008574" cy="733648"/>
          </a:xfrm>
        </p:spPr>
        <p:txBody>
          <a:bodyPr rtlCol="0"/>
          <a:lstStyle/>
          <a:p>
            <a:pPr rtl="0"/>
            <a:r>
              <a:rPr lang="es-ES" b="0" i="0" dirty="0">
                <a:solidFill>
                  <a:srgbClr val="333333"/>
                </a:solidFill>
                <a:effectLst/>
                <a:latin typeface="Catamaran"/>
              </a:rPr>
              <a:t>© </a:t>
            </a:r>
            <a:r>
              <a:rPr lang="es-ES" b="0" i="0" dirty="0" err="1">
                <a:solidFill>
                  <a:srgbClr val="333333"/>
                </a:solidFill>
                <a:effectLst/>
                <a:latin typeface="Catamaran"/>
              </a:rPr>
              <a:t>PowerBISP</a:t>
            </a:r>
            <a:r>
              <a:rPr lang="es-ES" dirty="0">
                <a:solidFill>
                  <a:srgbClr val="333333"/>
                </a:solidFill>
                <a:latin typeface="Catamaran"/>
              </a:rPr>
              <a:t> Academia, 2020</a:t>
            </a:r>
            <a:endParaRPr lang="es-ES" dirty="0"/>
          </a:p>
        </p:txBody>
      </p:sp>
      <p:pic>
        <p:nvPicPr>
          <p:cNvPr id="5" name="Imagen 4" descr="Imagen que contiene Forma&#10;&#10;Descripción generada automáticamente">
            <a:extLst>
              <a:ext uri="{FF2B5EF4-FFF2-40B4-BE49-F238E27FC236}">
                <a16:creationId xmlns:a16="http://schemas.microsoft.com/office/drawing/2014/main" id="{D1F2EF71-7B2F-4F2B-886B-3745BDFF2D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-99392"/>
            <a:ext cx="4104456" cy="237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EB1E4-882B-48DB-BA05-D23DA390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404664"/>
            <a:ext cx="10157354" cy="1397000"/>
          </a:xfrm>
        </p:spPr>
        <p:txBody>
          <a:bodyPr>
            <a:noAutofit/>
          </a:bodyPr>
          <a:lstStyle/>
          <a:p>
            <a:r>
              <a:rPr lang="es-ES" sz="3600" dirty="0"/>
              <a:t>¿Cómo obtener cada elemento?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5F801D-D6DE-43D3-A08B-D0248E19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420888"/>
            <a:ext cx="10157354" cy="3751312"/>
          </a:xfrm>
        </p:spPr>
        <p:txBody>
          <a:bodyPr>
            <a:normAutofit/>
          </a:bodyPr>
          <a:lstStyle/>
          <a:p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Datasets: </a:t>
            </a:r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  <a:hlinkClick r:id="rId2"/>
              </a:rPr>
              <a:t>https://api.powerbi.com/v1.0/myorg/admin/datasets</a:t>
            </a:r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	</a:t>
            </a:r>
          </a:p>
          <a:p>
            <a:r>
              <a:rPr lang="es-ES" dirty="0" err="1">
                <a:solidFill>
                  <a:srgbClr val="007D9A"/>
                </a:solidFill>
                <a:latin typeface="SFMono-Regular"/>
              </a:rPr>
              <a:t>Dataflows</a:t>
            </a:r>
            <a:r>
              <a:rPr lang="es-ES" dirty="0">
                <a:solidFill>
                  <a:srgbClr val="007D9A"/>
                </a:solidFill>
                <a:latin typeface="SFMono-Regular"/>
              </a:rPr>
              <a:t>: </a:t>
            </a:r>
            <a:r>
              <a:rPr lang="es-ES" dirty="0">
                <a:solidFill>
                  <a:srgbClr val="007D9A"/>
                </a:solidFill>
                <a:latin typeface="SFMono-Regular"/>
                <a:hlinkClick r:id="rId3"/>
              </a:rPr>
              <a:t>https://api.powerbi.com/v1.0/myorg/admin/dataflows</a:t>
            </a:r>
            <a:endParaRPr lang="es-ES" dirty="0">
              <a:solidFill>
                <a:srgbClr val="007D9A"/>
              </a:solidFill>
              <a:latin typeface="SFMono-Regular"/>
            </a:endParaRPr>
          </a:p>
          <a:p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Reports: </a:t>
            </a:r>
            <a:r>
              <a:rPr lang="es-ES" dirty="0">
                <a:solidFill>
                  <a:srgbClr val="007D9A"/>
                </a:solidFill>
                <a:latin typeface="SFMono-Regular"/>
                <a:hlinkClick r:id="rId4"/>
              </a:rPr>
              <a:t>https://api.powerbi.com/v1.0/myorg/admin/reports</a:t>
            </a:r>
            <a:endParaRPr lang="es-ES" dirty="0">
              <a:solidFill>
                <a:srgbClr val="007D9A"/>
              </a:solidFill>
              <a:latin typeface="SFMono-Regular"/>
            </a:endParaRPr>
          </a:p>
          <a:p>
            <a:r>
              <a:rPr lang="es-ES" b="0" i="0" dirty="0" err="1">
                <a:solidFill>
                  <a:srgbClr val="007D9A"/>
                </a:solidFill>
                <a:effectLst/>
                <a:latin typeface="SFMono-Regular"/>
              </a:rPr>
              <a:t>Dashboards</a:t>
            </a:r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: </a:t>
            </a:r>
            <a:r>
              <a:rPr lang="es-ES" dirty="0">
                <a:solidFill>
                  <a:srgbClr val="007D9A"/>
                </a:solidFill>
                <a:latin typeface="SFMono-Regular"/>
                <a:hlinkClick r:id="rId5"/>
              </a:rPr>
              <a:t>https://api.powerbi.com/v1.0/myorg/admin/dashboards</a:t>
            </a:r>
            <a:endParaRPr lang="es-ES" dirty="0">
              <a:solidFill>
                <a:srgbClr val="007D9A"/>
              </a:solidFill>
              <a:latin typeface="SFMono-Regular"/>
            </a:endParaRPr>
          </a:p>
          <a:p>
            <a:endParaRPr lang="es-ES" b="0" i="0" dirty="0">
              <a:solidFill>
                <a:srgbClr val="007D9A"/>
              </a:solidFill>
              <a:effectLst/>
              <a:latin typeface="SFMono-Regular"/>
            </a:endParaRPr>
          </a:p>
          <a:p>
            <a:pPr marL="0" indent="0">
              <a:buNone/>
            </a:pPr>
            <a:endParaRPr lang="es-ES" dirty="0">
              <a:solidFill>
                <a:srgbClr val="007D9A"/>
              </a:solidFill>
              <a:latin typeface="SFMo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27964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DEB1E4-882B-48DB-BA05-D23DA390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404664"/>
            <a:ext cx="10157354" cy="1397000"/>
          </a:xfrm>
        </p:spPr>
        <p:txBody>
          <a:bodyPr>
            <a:noAutofit/>
          </a:bodyPr>
          <a:lstStyle/>
          <a:p>
            <a:r>
              <a:rPr lang="es-ES" sz="3600" dirty="0"/>
              <a:t>¿Qué hemos aprendido?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5F801D-D6DE-43D3-A08B-D0248E193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9" y="2420888"/>
            <a:ext cx="10157354" cy="3751312"/>
          </a:xfrm>
        </p:spPr>
        <p:txBody>
          <a:bodyPr>
            <a:normAutofit/>
          </a:bodyPr>
          <a:lstStyle/>
          <a:p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Hemos aprendido cómo traernos al modelo los datos de datasets, </a:t>
            </a:r>
            <a:r>
              <a:rPr lang="es-ES" b="0" i="0" dirty="0" err="1">
                <a:solidFill>
                  <a:srgbClr val="007D9A"/>
                </a:solidFill>
                <a:effectLst/>
                <a:latin typeface="SFMono-Regular"/>
              </a:rPr>
              <a:t>dataflows</a:t>
            </a:r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, reports y </a:t>
            </a:r>
            <a:r>
              <a:rPr lang="es-ES" b="0" i="0" dirty="0" err="1">
                <a:solidFill>
                  <a:srgbClr val="007D9A"/>
                </a:solidFill>
                <a:effectLst/>
                <a:latin typeface="SFMono-Regular"/>
              </a:rPr>
              <a:t>dashboards</a:t>
            </a:r>
            <a:r>
              <a:rPr lang="es-ES" b="0" i="0" dirty="0">
                <a:solidFill>
                  <a:srgbClr val="007D9A"/>
                </a:solidFill>
                <a:effectLst/>
                <a:latin typeface="SFMono-Regular"/>
              </a:rPr>
              <a:t>.	</a:t>
            </a:r>
          </a:p>
          <a:p>
            <a:pPr marL="0" indent="0">
              <a:buNone/>
            </a:pPr>
            <a:endParaRPr lang="es-ES" dirty="0">
              <a:solidFill>
                <a:srgbClr val="007D9A"/>
              </a:solidFill>
              <a:latin typeface="SFMon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6202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bienvenida a la escuel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26628392_TF03460615" id="{BCA5A855-5700-4520-BD48-E8DD44B876B8}" vid="{84ADDB75-F741-40F8-A12F-F5DAAB1983C3}"/>
    </a:ext>
  </a:extLst>
</a:theme>
</file>

<file path=ppt/theme/theme2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bienvenida a la escuela</Template>
  <TotalTime>1396</TotalTime>
  <Words>121</Words>
  <Application>Microsoft Office PowerPoint</Application>
  <PresentationFormat>Personalizado</PresentationFormat>
  <Paragraphs>10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Catamaran</vt:lpstr>
      <vt:lpstr>Century Gothic</vt:lpstr>
      <vt:lpstr>SFMono-Regular</vt:lpstr>
      <vt:lpstr>Presentación de bienvenida a la escuela</vt:lpstr>
      <vt:lpstr>Creando nuestro modelo de datos (I). Grupos, datasets, dataflows, reports y dashboards</vt:lpstr>
      <vt:lpstr>¿Cómo obtener cada elemento?</vt:lpstr>
      <vt:lpstr>¿Qué hemos aprendido?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utilización de la API de Power BI como fuente de datos.</dc:title>
  <dc:creator>Francisco Mullor</dc:creator>
  <cp:lastModifiedBy>Francisco Mullor</cp:lastModifiedBy>
  <cp:revision>30</cp:revision>
  <dcterms:created xsi:type="dcterms:W3CDTF">2020-11-28T21:35:10Z</dcterms:created>
  <dcterms:modified xsi:type="dcterms:W3CDTF">2020-11-30T21:03:41Z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